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9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2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7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2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6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4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9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2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B59C6-558A-4376-B46A-90DB0A5D798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5822-69CC-4A24-A7FA-0474AB4F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5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High Tower Text" pitchFamily="18" charset="0"/>
              </a:rPr>
              <a:t/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3200" dirty="0" smtClean="0">
                <a:latin typeface="High Tower Text" pitchFamily="18" charset="0"/>
              </a:rPr>
              <a:t/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3200" dirty="0" smtClean="0">
                <a:latin typeface="High Tower Text" pitchFamily="18" charset="0"/>
              </a:rPr>
              <a:t/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3200" dirty="0" smtClean="0">
                <a:latin typeface="High Tower Text" pitchFamily="18" charset="0"/>
              </a:rPr>
              <a:t>‘the spontaneous overflow of personal feelings’ </a:t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3200" dirty="0">
                <a:latin typeface="High Tower Text" pitchFamily="18" charset="0"/>
              </a:rPr>
              <a:t/>
            </a:r>
            <a:br>
              <a:rPr lang="en-US" sz="3200" dirty="0">
                <a:latin typeface="High Tower Text" pitchFamily="18" charset="0"/>
              </a:rPr>
            </a:br>
            <a:r>
              <a:rPr lang="en-US" sz="3200" dirty="0" smtClean="0">
                <a:latin typeface="High Tower Text" pitchFamily="18" charset="0"/>
              </a:rPr>
              <a:t>			- William Wordsworth</a:t>
            </a:r>
            <a:br>
              <a:rPr lang="en-US" sz="3200" dirty="0" smtClean="0">
                <a:latin typeface="High Tower Text" pitchFamily="18" charset="0"/>
              </a:rPr>
            </a:br>
            <a:endParaRPr lang="en-US" sz="3200" dirty="0"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5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latin typeface="High Tower Text" pitchFamily="18" charset="0"/>
              </a:rPr>
              <a:t>Romanticism</a:t>
            </a:r>
            <a:r>
              <a:rPr lang="en-US" sz="3200" dirty="0" smtClean="0">
                <a:latin typeface="High Tower Text" pitchFamily="18" charset="0"/>
              </a:rPr>
              <a:t>:</a:t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3200" dirty="0" smtClean="0">
                <a:latin typeface="High Tower Text" pitchFamily="18" charset="0"/>
              </a:rPr>
              <a:t/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2400" dirty="0" smtClean="0">
                <a:latin typeface="High Tower Text" pitchFamily="18" charset="0"/>
              </a:rPr>
              <a:t>* 1789  French Revolution, Reign of Terror. Influenced reaction in Britain.</a:t>
            </a:r>
            <a:br>
              <a:rPr lang="en-US" sz="2400" dirty="0" smtClean="0">
                <a:latin typeface="High Tower Text" pitchFamily="18" charset="0"/>
              </a:rPr>
            </a:br>
            <a:r>
              <a:rPr lang="en-US" sz="2400" dirty="0" smtClean="0">
                <a:latin typeface="High Tower Text" pitchFamily="18" charset="0"/>
              </a:rPr>
              <a:t/>
            </a:r>
            <a:br>
              <a:rPr lang="en-US" sz="2400" dirty="0" smtClean="0">
                <a:latin typeface="High Tower Text" pitchFamily="18" charset="0"/>
              </a:rPr>
            </a:br>
            <a:r>
              <a:rPr lang="en-US" sz="2400" dirty="0" smtClean="0">
                <a:latin typeface="High Tower Text" pitchFamily="18" charset="0"/>
              </a:rPr>
              <a:t>* France/Netherlands (1793), engages Britain in 25 year struggle.</a:t>
            </a:r>
            <a:br>
              <a:rPr lang="en-US" sz="2400" dirty="0" smtClean="0">
                <a:latin typeface="High Tower Text" pitchFamily="18" charset="0"/>
              </a:rPr>
            </a:br>
            <a:r>
              <a:rPr lang="en-US" sz="2400" dirty="0" smtClean="0">
                <a:latin typeface="High Tower Text" pitchFamily="18" charset="0"/>
              </a:rPr>
              <a:t/>
            </a:r>
            <a:br>
              <a:rPr lang="en-US" sz="2400" dirty="0" smtClean="0">
                <a:latin typeface="High Tower Text" pitchFamily="18" charset="0"/>
              </a:rPr>
            </a:br>
            <a:r>
              <a:rPr lang="en-US" sz="2400" dirty="0" smtClean="0">
                <a:latin typeface="High Tower Text" pitchFamily="18" charset="0"/>
              </a:rPr>
              <a:t>* Napoleonic Wars (Horatio Nelson), Battle of Trafalgar 1805.</a:t>
            </a:r>
            <a:br>
              <a:rPr lang="en-US" sz="2400" dirty="0" smtClean="0">
                <a:latin typeface="High Tower Text" pitchFamily="18" charset="0"/>
              </a:rPr>
            </a:br>
            <a:r>
              <a:rPr lang="en-US" sz="2400" dirty="0">
                <a:latin typeface="High Tower Text" pitchFamily="18" charset="0"/>
              </a:rPr>
              <a:t/>
            </a:r>
            <a:br>
              <a:rPr lang="en-US" sz="2400" dirty="0">
                <a:latin typeface="High Tower Text" pitchFamily="18" charset="0"/>
              </a:rPr>
            </a:br>
            <a:r>
              <a:rPr lang="en-US" sz="2400" dirty="0" smtClean="0">
                <a:latin typeface="High Tower Text" pitchFamily="18" charset="0"/>
              </a:rPr>
              <a:t>* Tory- ‘Corn Law’, taxed grains.</a:t>
            </a:r>
            <a:br>
              <a:rPr lang="en-US" sz="2400" dirty="0" smtClean="0">
                <a:latin typeface="High Tower Text" pitchFamily="18" charset="0"/>
              </a:rPr>
            </a:br>
            <a:r>
              <a:rPr lang="en-US" sz="2400" dirty="0">
                <a:latin typeface="High Tower Text" pitchFamily="18" charset="0"/>
              </a:rPr>
              <a:t/>
            </a:r>
            <a:br>
              <a:rPr lang="en-US" sz="2400" dirty="0">
                <a:latin typeface="High Tower Text" pitchFamily="18" charset="0"/>
              </a:rPr>
            </a:br>
            <a:r>
              <a:rPr lang="en-US" sz="2400" dirty="0" smtClean="0">
                <a:latin typeface="High Tower Text" pitchFamily="18" charset="0"/>
              </a:rPr>
              <a:t>* </a:t>
            </a:r>
            <a:r>
              <a:rPr lang="en-US" sz="2400" dirty="0" err="1" smtClean="0">
                <a:latin typeface="High Tower Text" pitchFamily="18" charset="0"/>
              </a:rPr>
              <a:t>Peterloo</a:t>
            </a:r>
            <a:r>
              <a:rPr lang="en-US" sz="2400" dirty="0" smtClean="0">
                <a:latin typeface="High Tower Text" pitchFamily="18" charset="0"/>
              </a:rPr>
              <a:t> Massacre, 11 workers @ St. Peter’s Field.</a:t>
            </a:r>
            <a:r>
              <a:rPr lang="en-US" sz="3200" dirty="0" smtClean="0">
                <a:latin typeface="High Tower Text" pitchFamily="18" charset="0"/>
              </a:rPr>
              <a:t/>
            </a:r>
            <a:br>
              <a:rPr lang="en-US" sz="3200" dirty="0" smtClean="0">
                <a:latin typeface="High Tower Text" pitchFamily="18" charset="0"/>
              </a:rPr>
            </a:br>
            <a:endParaRPr lang="en-US" sz="3200" dirty="0"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latin typeface="High Tower Text" pitchFamily="18" charset="0"/>
              </a:rPr>
              <a:t>Romanticism</a:t>
            </a:r>
            <a:r>
              <a:rPr lang="en-US" sz="3200" dirty="0" smtClean="0">
                <a:latin typeface="High Tower Text" pitchFamily="18" charset="0"/>
              </a:rPr>
              <a:t>:</a:t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3200" dirty="0" smtClean="0">
                <a:latin typeface="High Tower Text" pitchFamily="18" charset="0"/>
              </a:rPr>
              <a:t/>
            </a:r>
            <a:br>
              <a:rPr lang="en-US" sz="3200" dirty="0" smtClean="0">
                <a:latin typeface="High Tower Text" pitchFamily="18" charset="0"/>
              </a:rPr>
            </a:br>
            <a:r>
              <a:rPr lang="en-US" sz="2700" dirty="0" smtClean="0">
                <a:latin typeface="High Tower Text" pitchFamily="18" charset="0"/>
              </a:rPr>
              <a:t>* Term first used in Germany, 1798.</a:t>
            </a:r>
            <a:br>
              <a:rPr lang="en-US" sz="2700" dirty="0" smtClean="0">
                <a:latin typeface="High Tower Text" pitchFamily="18" charset="0"/>
              </a:rPr>
            </a:br>
            <a:r>
              <a:rPr lang="en-US" sz="2700" dirty="0" smtClean="0">
                <a:latin typeface="High Tower Text" pitchFamily="18" charset="0"/>
              </a:rPr>
              <a:t/>
            </a:r>
            <a:br>
              <a:rPr lang="en-US" sz="2700" dirty="0" smtClean="0">
                <a:latin typeface="High Tower Text" pitchFamily="18" charset="0"/>
              </a:rPr>
            </a:br>
            <a:r>
              <a:rPr lang="en-US" sz="2700" dirty="0" smtClean="0">
                <a:latin typeface="High Tower Text" pitchFamily="18" charset="0"/>
              </a:rPr>
              <a:t>* In England, Romanticism revolted against: order, propriety, and traditionalism.</a:t>
            </a:r>
            <a:br>
              <a:rPr lang="en-US" sz="2700" dirty="0" smtClean="0">
                <a:latin typeface="High Tower Text" pitchFamily="18" charset="0"/>
              </a:rPr>
            </a:br>
            <a:r>
              <a:rPr lang="en-US" sz="2700" dirty="0">
                <a:latin typeface="High Tower Text" pitchFamily="18" charset="0"/>
              </a:rPr>
              <a:t/>
            </a:r>
            <a:br>
              <a:rPr lang="en-US" sz="2700" dirty="0">
                <a:latin typeface="High Tower Text" pitchFamily="18" charset="0"/>
              </a:rPr>
            </a:br>
            <a:r>
              <a:rPr lang="en-US" sz="2700" dirty="0" smtClean="0">
                <a:latin typeface="High Tower Text" pitchFamily="18" charset="0"/>
              </a:rPr>
              <a:t>*Influenced by agitation with regard to authority, political/social change.</a:t>
            </a:r>
            <a:br>
              <a:rPr lang="en-US" sz="2700" dirty="0" smtClean="0">
                <a:latin typeface="High Tower Text" pitchFamily="18" charset="0"/>
              </a:rPr>
            </a:br>
            <a:r>
              <a:rPr lang="en-US" sz="2700" dirty="0">
                <a:latin typeface="High Tower Text" pitchFamily="18" charset="0"/>
              </a:rPr>
              <a:t/>
            </a:r>
            <a:br>
              <a:rPr lang="en-US" sz="2700" dirty="0">
                <a:latin typeface="High Tower Text" pitchFamily="18" charset="0"/>
              </a:rPr>
            </a:br>
            <a:r>
              <a:rPr lang="en-US" sz="2700" dirty="0" smtClean="0">
                <a:latin typeface="High Tower Text" pitchFamily="18" charset="0"/>
              </a:rPr>
              <a:t>* Emotion more important than Reason, ordinary becomes extraordinary.</a:t>
            </a:r>
            <a:r>
              <a:rPr lang="en-US" sz="3200" dirty="0" smtClean="0">
                <a:latin typeface="High Tower Text" pitchFamily="18" charset="0"/>
              </a:rPr>
              <a:t/>
            </a:r>
            <a:br>
              <a:rPr lang="en-US" sz="3200" dirty="0" smtClean="0">
                <a:latin typeface="High Tower Text" pitchFamily="18" charset="0"/>
              </a:rPr>
            </a:br>
            <a:endParaRPr lang="en-US" sz="3200" dirty="0"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927" y="30480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High Tower Text" pitchFamily="18" charset="0"/>
              </a:rPr>
              <a:t>What Can People Learn From Nature?</a:t>
            </a:r>
            <a:endParaRPr lang="en-US" sz="2800" dirty="0">
              <a:latin typeface="High Tower Tex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igh Tower Text" pitchFamily="18" charset="0"/>
              </a:rPr>
              <a:t>To A Mouse: 768, Burns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igh Tower Text" pitchFamily="18" charset="0"/>
              </a:rPr>
              <a:t>To A Louse: 771, Burns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igh Tower Text" pitchFamily="18" charset="0"/>
              </a:rPr>
              <a:t>I Wandered Lonely as a Cloud: 792, Wordsworth</a:t>
            </a: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igh Tower Text" pitchFamily="18" charset="0"/>
              </a:rPr>
              <a:t>The World is Too Much With Us: 791, Wordsworth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High Tower Text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19600" y="1752600"/>
            <a:ext cx="5181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High Tower Text" pitchFamily="18" charset="0"/>
              </a:rPr>
              <a:t>Is Emotion Stronger than Reason?</a:t>
            </a:r>
            <a:br>
              <a:rPr lang="en-US" sz="2800" dirty="0" smtClean="0">
                <a:latin typeface="High Tower Text" pitchFamily="18" charset="0"/>
              </a:rPr>
            </a:br>
            <a:endParaRPr lang="en-US" sz="2800" dirty="0">
              <a:latin typeface="High Tower Text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457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High Tower Text" pitchFamily="18" charset="0"/>
              </a:rPr>
              <a:t>When is the Ordinary Extraordinary?</a:t>
            </a:r>
            <a:br>
              <a:rPr lang="en-US" sz="2800" dirty="0" smtClean="0">
                <a:latin typeface="High Tower Text" pitchFamily="18" charset="0"/>
              </a:rPr>
            </a:br>
            <a:endParaRPr lang="en-US" sz="2800" dirty="0"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4003</TotalTime>
  <Words>58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‘the spontaneous overflow of personal feelings’      - William Wordsworth </vt:lpstr>
      <vt:lpstr>Romanticism:  * 1789  French Revolution, Reign of Terror. Influenced reaction in Britain.  * France/Netherlands (1793), engages Britain in 25 year struggle.  * Napoleonic Wars (Horatio Nelson), Battle of Trafalgar 1805.  * Tory- ‘Corn Law’, taxed grains.  * Peterloo Massacre, 11 workers @ St. Peter’s Field. </vt:lpstr>
      <vt:lpstr>Romanticism:  * Term first used in Germany, 1798.  * In England, Romanticism revolted against: order, propriety, and traditionalism.  *Influenced by agitation with regard to authority, political/social change.  * Emotion more important than Reason, ordinary becomes extraordinary. </vt:lpstr>
      <vt:lpstr>What Can People Learn From Nature?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Romanticism: * Term first used in Germany, 1798. * In England, Romanticism revolted against: order, propriety, and traditionalism.  *Influenced by agitation with regard to authority, political/social change.  * Emotion more important than Reason.</dc:title>
  <dc:creator>Mooney, Thomas</dc:creator>
  <cp:lastModifiedBy>Mooney, Thomas</cp:lastModifiedBy>
  <cp:revision>3</cp:revision>
  <dcterms:created xsi:type="dcterms:W3CDTF">2013-02-01T16:33:56Z</dcterms:created>
  <dcterms:modified xsi:type="dcterms:W3CDTF">2013-02-04T12:09:45Z</dcterms:modified>
</cp:coreProperties>
</file>